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68" r:id="rId5"/>
    <p:sldId id="257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001F60"/>
    <a:srgbClr val="009E7D"/>
    <a:srgbClr val="009F7C"/>
    <a:srgbClr val="EE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3"/>
  </p:normalViewPr>
  <p:slideViewPr>
    <p:cSldViewPr snapToGrid="0">
      <p:cViewPr varScale="1">
        <p:scale>
          <a:sx n="78" d="100"/>
          <a:sy n="78" d="100"/>
        </p:scale>
        <p:origin x="42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a Skrbic" userId="bab3318a-bd27-4c15-a4fa-09dfeea01dc5" providerId="ADAL" clId="{4C1F9463-7316-4AC1-9C2D-C645B4E69759}"/>
    <pc:docChg chg="custSel delSld modSld">
      <pc:chgData name="Nena Skrbic" userId="bab3318a-bd27-4c15-a4fa-09dfeea01dc5" providerId="ADAL" clId="{4C1F9463-7316-4AC1-9C2D-C645B4E69759}" dt="2024-01-22T23:59:07.677" v="117" actId="47"/>
      <pc:docMkLst>
        <pc:docMk/>
      </pc:docMkLst>
      <pc:sldChg chg="modSp mod">
        <pc:chgData name="Nena Skrbic" userId="bab3318a-bd27-4c15-a4fa-09dfeea01dc5" providerId="ADAL" clId="{4C1F9463-7316-4AC1-9C2D-C645B4E69759}" dt="2024-01-22T23:52:55.166" v="2" actId="12"/>
        <pc:sldMkLst>
          <pc:docMk/>
          <pc:sldMk cId="1593385400" sldId="257"/>
        </pc:sldMkLst>
        <pc:spChg chg="mod">
          <ac:chgData name="Nena Skrbic" userId="bab3318a-bd27-4c15-a4fa-09dfeea01dc5" providerId="ADAL" clId="{4C1F9463-7316-4AC1-9C2D-C645B4E69759}" dt="2024-01-22T23:52:55.166" v="2" actId="12"/>
          <ac:spMkLst>
            <pc:docMk/>
            <pc:sldMk cId="1593385400" sldId="257"/>
            <ac:spMk id="3" creationId="{7204CAA4-5870-2A81-F0E2-E6636766564D}"/>
          </ac:spMkLst>
        </pc:spChg>
      </pc:sldChg>
      <pc:sldChg chg="del">
        <pc:chgData name="Nena Skrbic" userId="bab3318a-bd27-4c15-a4fa-09dfeea01dc5" providerId="ADAL" clId="{4C1F9463-7316-4AC1-9C2D-C645B4E69759}" dt="2024-01-22T23:59:07.677" v="117" actId="47"/>
        <pc:sldMkLst>
          <pc:docMk/>
          <pc:sldMk cId="3636813632" sldId="269"/>
        </pc:sldMkLst>
      </pc:sldChg>
      <pc:sldChg chg="modSp mod">
        <pc:chgData name="Nena Skrbic" userId="bab3318a-bd27-4c15-a4fa-09dfeea01dc5" providerId="ADAL" clId="{4C1F9463-7316-4AC1-9C2D-C645B4E69759}" dt="2024-01-22T23:53:20.103" v="6" actId="20577"/>
        <pc:sldMkLst>
          <pc:docMk/>
          <pc:sldMk cId="4141834284" sldId="270"/>
        </pc:sldMkLst>
        <pc:spChg chg="mod">
          <ac:chgData name="Nena Skrbic" userId="bab3318a-bd27-4c15-a4fa-09dfeea01dc5" providerId="ADAL" clId="{4C1F9463-7316-4AC1-9C2D-C645B4E69759}" dt="2024-01-22T23:53:20.103" v="6" actId="20577"/>
          <ac:spMkLst>
            <pc:docMk/>
            <pc:sldMk cId="4141834284" sldId="270"/>
            <ac:spMk id="4" creationId="{AAE3F318-F74C-36E0-F547-6D12543A8F5D}"/>
          </ac:spMkLst>
        </pc:spChg>
      </pc:sldChg>
      <pc:sldChg chg="modSp mod">
        <pc:chgData name="Nena Skrbic" userId="bab3318a-bd27-4c15-a4fa-09dfeea01dc5" providerId="ADAL" clId="{4C1F9463-7316-4AC1-9C2D-C645B4E69759}" dt="2024-01-22T23:53:38.892" v="7" actId="12"/>
        <pc:sldMkLst>
          <pc:docMk/>
          <pc:sldMk cId="2091047728" sldId="274"/>
        </pc:sldMkLst>
        <pc:spChg chg="mod">
          <ac:chgData name="Nena Skrbic" userId="bab3318a-bd27-4c15-a4fa-09dfeea01dc5" providerId="ADAL" clId="{4C1F9463-7316-4AC1-9C2D-C645B4E69759}" dt="2024-01-22T23:53:38.892" v="7" actId="12"/>
          <ac:spMkLst>
            <pc:docMk/>
            <pc:sldMk cId="2091047728" sldId="274"/>
            <ac:spMk id="4" creationId="{F7046A4B-6E34-BA3A-01A6-A0F237709A28}"/>
          </ac:spMkLst>
        </pc:spChg>
      </pc:sldChg>
      <pc:sldChg chg="modSp mod">
        <pc:chgData name="Nena Skrbic" userId="bab3318a-bd27-4c15-a4fa-09dfeea01dc5" providerId="ADAL" clId="{4C1F9463-7316-4AC1-9C2D-C645B4E69759}" dt="2024-01-22T23:53:58.235" v="11" actId="255"/>
        <pc:sldMkLst>
          <pc:docMk/>
          <pc:sldMk cId="1616851404" sldId="277"/>
        </pc:sldMkLst>
        <pc:spChg chg="mod">
          <ac:chgData name="Nena Skrbic" userId="bab3318a-bd27-4c15-a4fa-09dfeea01dc5" providerId="ADAL" clId="{4C1F9463-7316-4AC1-9C2D-C645B4E69759}" dt="2024-01-22T23:53:47.527" v="9" actId="20577"/>
          <ac:spMkLst>
            <pc:docMk/>
            <pc:sldMk cId="1616851404" sldId="277"/>
            <ac:spMk id="2" creationId="{4F341141-FA0B-EE6E-6B98-0D76C16E8FC0}"/>
          </ac:spMkLst>
        </pc:spChg>
        <pc:spChg chg="mod">
          <ac:chgData name="Nena Skrbic" userId="bab3318a-bd27-4c15-a4fa-09dfeea01dc5" providerId="ADAL" clId="{4C1F9463-7316-4AC1-9C2D-C645B4E69759}" dt="2024-01-22T23:53:58.235" v="11" actId="255"/>
          <ac:spMkLst>
            <pc:docMk/>
            <pc:sldMk cId="1616851404" sldId="277"/>
            <ac:spMk id="4" creationId="{731DABF8-7046-CD08-2BBC-ED87BB5DFAE4}"/>
          </ac:spMkLst>
        </pc:spChg>
      </pc:sldChg>
      <pc:sldChg chg="modSp mod">
        <pc:chgData name="Nena Skrbic" userId="bab3318a-bd27-4c15-a4fa-09dfeea01dc5" providerId="ADAL" clId="{4C1F9463-7316-4AC1-9C2D-C645B4E69759}" dt="2024-01-22T23:55:28.639" v="60" actId="20577"/>
        <pc:sldMkLst>
          <pc:docMk/>
          <pc:sldMk cId="3459419214" sldId="278"/>
        </pc:sldMkLst>
        <pc:spChg chg="mod">
          <ac:chgData name="Nena Skrbic" userId="bab3318a-bd27-4c15-a4fa-09dfeea01dc5" providerId="ADAL" clId="{4C1F9463-7316-4AC1-9C2D-C645B4E69759}" dt="2024-01-22T23:55:28.639" v="60" actId="20577"/>
          <ac:spMkLst>
            <pc:docMk/>
            <pc:sldMk cId="3459419214" sldId="278"/>
            <ac:spMk id="4" creationId="{3EA2A399-DE30-E427-C3C4-1F198E38A20B}"/>
          </ac:spMkLst>
        </pc:spChg>
      </pc:sldChg>
      <pc:sldChg chg="modSp mod">
        <pc:chgData name="Nena Skrbic" userId="bab3318a-bd27-4c15-a4fa-09dfeea01dc5" providerId="ADAL" clId="{4C1F9463-7316-4AC1-9C2D-C645B4E69759}" dt="2024-01-22T23:56:05.063" v="75" actId="20577"/>
        <pc:sldMkLst>
          <pc:docMk/>
          <pc:sldMk cId="3203766857" sldId="279"/>
        </pc:sldMkLst>
        <pc:spChg chg="mod">
          <ac:chgData name="Nena Skrbic" userId="bab3318a-bd27-4c15-a4fa-09dfeea01dc5" providerId="ADAL" clId="{4C1F9463-7316-4AC1-9C2D-C645B4E69759}" dt="2024-01-22T23:56:05.063" v="75" actId="20577"/>
          <ac:spMkLst>
            <pc:docMk/>
            <pc:sldMk cId="3203766857" sldId="279"/>
            <ac:spMk id="2" creationId="{D9797A8B-48D0-4D52-F61B-D00D9789BB71}"/>
          </ac:spMkLst>
        </pc:spChg>
        <pc:spChg chg="mod">
          <ac:chgData name="Nena Skrbic" userId="bab3318a-bd27-4c15-a4fa-09dfeea01dc5" providerId="ADAL" clId="{4C1F9463-7316-4AC1-9C2D-C645B4E69759}" dt="2024-01-22T23:55:53.260" v="72" actId="20577"/>
          <ac:spMkLst>
            <pc:docMk/>
            <pc:sldMk cId="3203766857" sldId="279"/>
            <ac:spMk id="5" creationId="{97F5F5F6-4382-A77D-4DEC-2CB65D426799}"/>
          </ac:spMkLst>
        </pc:spChg>
      </pc:sldChg>
      <pc:sldChg chg="modSp mod">
        <pc:chgData name="Nena Skrbic" userId="bab3318a-bd27-4c15-a4fa-09dfeea01dc5" providerId="ADAL" clId="{4C1F9463-7316-4AC1-9C2D-C645B4E69759}" dt="2024-01-22T23:56:29.143" v="84" actId="12"/>
        <pc:sldMkLst>
          <pc:docMk/>
          <pc:sldMk cId="3418887689" sldId="280"/>
        </pc:sldMkLst>
        <pc:spChg chg="mod">
          <ac:chgData name="Nena Skrbic" userId="bab3318a-bd27-4c15-a4fa-09dfeea01dc5" providerId="ADAL" clId="{4C1F9463-7316-4AC1-9C2D-C645B4E69759}" dt="2024-01-22T23:56:08.663" v="77" actId="20577"/>
          <ac:spMkLst>
            <pc:docMk/>
            <pc:sldMk cId="3418887689" sldId="280"/>
            <ac:spMk id="4" creationId="{7B03025B-A51A-9BF4-0ADF-031D75D7FFD7}"/>
          </ac:spMkLst>
        </pc:spChg>
        <pc:spChg chg="mod">
          <ac:chgData name="Nena Skrbic" userId="bab3318a-bd27-4c15-a4fa-09dfeea01dc5" providerId="ADAL" clId="{4C1F9463-7316-4AC1-9C2D-C645B4E69759}" dt="2024-01-22T23:56:29.143" v="84" actId="12"/>
          <ac:spMkLst>
            <pc:docMk/>
            <pc:sldMk cId="3418887689" sldId="280"/>
            <ac:spMk id="5" creationId="{D7D6BA6E-6803-88F1-8663-DCE5296C118E}"/>
          </ac:spMkLst>
        </pc:spChg>
      </pc:sldChg>
      <pc:sldChg chg="modSp mod">
        <pc:chgData name="Nena Skrbic" userId="bab3318a-bd27-4c15-a4fa-09dfeea01dc5" providerId="ADAL" clId="{4C1F9463-7316-4AC1-9C2D-C645B4E69759}" dt="2024-01-22T23:56:50.731" v="90" actId="12"/>
        <pc:sldMkLst>
          <pc:docMk/>
          <pc:sldMk cId="555959941" sldId="281"/>
        </pc:sldMkLst>
        <pc:spChg chg="mod">
          <ac:chgData name="Nena Skrbic" userId="bab3318a-bd27-4c15-a4fa-09dfeea01dc5" providerId="ADAL" clId="{4C1F9463-7316-4AC1-9C2D-C645B4E69759}" dt="2024-01-22T23:56:46.894" v="89" actId="20577"/>
          <ac:spMkLst>
            <pc:docMk/>
            <pc:sldMk cId="555959941" sldId="281"/>
            <ac:spMk id="2" creationId="{916EEAB6-32EC-C940-B420-4AF0F77203CC}"/>
          </ac:spMkLst>
        </pc:spChg>
        <pc:spChg chg="mod">
          <ac:chgData name="Nena Skrbic" userId="bab3318a-bd27-4c15-a4fa-09dfeea01dc5" providerId="ADAL" clId="{4C1F9463-7316-4AC1-9C2D-C645B4E69759}" dt="2024-01-22T23:56:50.731" v="90" actId="12"/>
          <ac:spMkLst>
            <pc:docMk/>
            <pc:sldMk cId="555959941" sldId="281"/>
            <ac:spMk id="5" creationId="{E217BBED-6477-C3B7-2F1E-9F02383F129C}"/>
          </ac:spMkLst>
        </pc:spChg>
      </pc:sldChg>
      <pc:sldChg chg="modSp mod">
        <pc:chgData name="Nena Skrbic" userId="bab3318a-bd27-4c15-a4fa-09dfeea01dc5" providerId="ADAL" clId="{4C1F9463-7316-4AC1-9C2D-C645B4E69759}" dt="2024-01-22T23:56:56.605" v="91" actId="12"/>
        <pc:sldMkLst>
          <pc:docMk/>
          <pc:sldMk cId="3735379896" sldId="282"/>
        </pc:sldMkLst>
        <pc:spChg chg="mod">
          <ac:chgData name="Nena Skrbic" userId="bab3318a-bd27-4c15-a4fa-09dfeea01dc5" providerId="ADAL" clId="{4C1F9463-7316-4AC1-9C2D-C645B4E69759}" dt="2024-01-22T23:56:56.605" v="91" actId="12"/>
          <ac:spMkLst>
            <pc:docMk/>
            <pc:sldMk cId="3735379896" sldId="282"/>
            <ac:spMk id="5" creationId="{BF78DF3E-B77E-5007-09EB-C62A37B5C10C}"/>
          </ac:spMkLst>
        </pc:spChg>
      </pc:sldChg>
      <pc:sldChg chg="modSp mod">
        <pc:chgData name="Nena Skrbic" userId="bab3318a-bd27-4c15-a4fa-09dfeea01dc5" providerId="ADAL" clId="{4C1F9463-7316-4AC1-9C2D-C645B4E69759}" dt="2024-01-22T23:57:01.291" v="92" actId="12"/>
        <pc:sldMkLst>
          <pc:docMk/>
          <pc:sldMk cId="1826272375" sldId="283"/>
        </pc:sldMkLst>
        <pc:spChg chg="mod">
          <ac:chgData name="Nena Skrbic" userId="bab3318a-bd27-4c15-a4fa-09dfeea01dc5" providerId="ADAL" clId="{4C1F9463-7316-4AC1-9C2D-C645B4E69759}" dt="2024-01-22T23:57:01.291" v="92" actId="12"/>
          <ac:spMkLst>
            <pc:docMk/>
            <pc:sldMk cId="1826272375" sldId="283"/>
            <ac:spMk id="4" creationId="{71C916C0-BE90-58D8-864F-56F17680312B}"/>
          </ac:spMkLst>
        </pc:spChg>
      </pc:sldChg>
      <pc:sldChg chg="modSp mod">
        <pc:chgData name="Nena Skrbic" userId="bab3318a-bd27-4c15-a4fa-09dfeea01dc5" providerId="ADAL" clId="{4C1F9463-7316-4AC1-9C2D-C645B4E69759}" dt="2024-01-22T23:57:29.314" v="95" actId="20577"/>
        <pc:sldMkLst>
          <pc:docMk/>
          <pc:sldMk cId="522112212" sldId="288"/>
        </pc:sldMkLst>
        <pc:spChg chg="mod">
          <ac:chgData name="Nena Skrbic" userId="bab3318a-bd27-4c15-a4fa-09dfeea01dc5" providerId="ADAL" clId="{4C1F9463-7316-4AC1-9C2D-C645B4E69759}" dt="2024-01-22T23:57:29.314" v="95" actId="20577"/>
          <ac:spMkLst>
            <pc:docMk/>
            <pc:sldMk cId="522112212" sldId="288"/>
            <ac:spMk id="2" creationId="{13F97C05-0DF7-7CFD-CFF7-4CD95ABB7CAD}"/>
          </ac:spMkLst>
        </pc:spChg>
      </pc:sldChg>
      <pc:sldChg chg="modSp mod">
        <pc:chgData name="Nena Skrbic" userId="bab3318a-bd27-4c15-a4fa-09dfeea01dc5" providerId="ADAL" clId="{4C1F9463-7316-4AC1-9C2D-C645B4E69759}" dt="2024-01-22T23:57:24.292" v="93" actId="1076"/>
        <pc:sldMkLst>
          <pc:docMk/>
          <pc:sldMk cId="1004462470" sldId="289"/>
        </pc:sldMkLst>
        <pc:spChg chg="mod">
          <ac:chgData name="Nena Skrbic" userId="bab3318a-bd27-4c15-a4fa-09dfeea01dc5" providerId="ADAL" clId="{4C1F9463-7316-4AC1-9C2D-C645B4E69759}" dt="2024-01-22T23:57:24.292" v="93" actId="1076"/>
          <ac:spMkLst>
            <pc:docMk/>
            <pc:sldMk cId="1004462470" sldId="289"/>
            <ac:spMk id="2" creationId="{BC762AA2-5167-9362-307A-EBAC87931236}"/>
          </ac:spMkLst>
        </pc:spChg>
      </pc:sldChg>
      <pc:sldChg chg="modSp mod">
        <pc:chgData name="Nena Skrbic" userId="bab3318a-bd27-4c15-a4fa-09dfeea01dc5" providerId="ADAL" clId="{4C1F9463-7316-4AC1-9C2D-C645B4E69759}" dt="2024-01-22T23:57:52.515" v="99" actId="20577"/>
        <pc:sldMkLst>
          <pc:docMk/>
          <pc:sldMk cId="2295336869" sldId="294"/>
        </pc:sldMkLst>
        <pc:spChg chg="mod">
          <ac:chgData name="Nena Skrbic" userId="bab3318a-bd27-4c15-a4fa-09dfeea01dc5" providerId="ADAL" clId="{4C1F9463-7316-4AC1-9C2D-C645B4E69759}" dt="2024-01-22T23:57:52.515" v="99" actId="20577"/>
          <ac:spMkLst>
            <pc:docMk/>
            <pc:sldMk cId="2295336869" sldId="294"/>
            <ac:spMk id="4" creationId="{AA59C54B-D09B-04D9-5786-E299ACF1EC9C}"/>
          </ac:spMkLst>
        </pc:spChg>
      </pc:sldChg>
      <pc:sldChg chg="modSp mod">
        <pc:chgData name="Nena Skrbic" userId="bab3318a-bd27-4c15-a4fa-09dfeea01dc5" providerId="ADAL" clId="{4C1F9463-7316-4AC1-9C2D-C645B4E69759}" dt="2024-01-22T23:58:00.726" v="100" actId="12"/>
        <pc:sldMkLst>
          <pc:docMk/>
          <pc:sldMk cId="392096048" sldId="296"/>
        </pc:sldMkLst>
        <pc:spChg chg="mod">
          <ac:chgData name="Nena Skrbic" userId="bab3318a-bd27-4c15-a4fa-09dfeea01dc5" providerId="ADAL" clId="{4C1F9463-7316-4AC1-9C2D-C645B4E69759}" dt="2024-01-22T23:58:00.726" v="100" actId="12"/>
          <ac:spMkLst>
            <pc:docMk/>
            <pc:sldMk cId="392096048" sldId="296"/>
            <ac:spMk id="4" creationId="{7B4ABDD5-4687-7E5B-2927-1AC4CF5D2AFE}"/>
          </ac:spMkLst>
        </pc:spChg>
      </pc:sldChg>
      <pc:sldChg chg="modSp mod">
        <pc:chgData name="Nena Skrbic" userId="bab3318a-bd27-4c15-a4fa-09dfeea01dc5" providerId="ADAL" clId="{4C1F9463-7316-4AC1-9C2D-C645B4E69759}" dt="2024-01-22T23:58:27.190" v="111" actId="20577"/>
        <pc:sldMkLst>
          <pc:docMk/>
          <pc:sldMk cId="1257275108" sldId="297"/>
        </pc:sldMkLst>
        <pc:spChg chg="mod">
          <ac:chgData name="Nena Skrbic" userId="bab3318a-bd27-4c15-a4fa-09dfeea01dc5" providerId="ADAL" clId="{4C1F9463-7316-4AC1-9C2D-C645B4E69759}" dt="2024-01-22T23:58:27.190" v="111" actId="20577"/>
          <ac:spMkLst>
            <pc:docMk/>
            <pc:sldMk cId="1257275108" sldId="297"/>
            <ac:spMk id="4" creationId="{85E1A846-192C-3F26-13C8-BCE88A300BCD}"/>
          </ac:spMkLst>
        </pc:spChg>
      </pc:sldChg>
      <pc:sldChg chg="modSp mod">
        <pc:chgData name="Nena Skrbic" userId="bab3318a-bd27-4c15-a4fa-09dfeea01dc5" providerId="ADAL" clId="{4C1F9463-7316-4AC1-9C2D-C645B4E69759}" dt="2024-01-22T23:58:34.315" v="112" actId="12"/>
        <pc:sldMkLst>
          <pc:docMk/>
          <pc:sldMk cId="2230045392" sldId="299"/>
        </pc:sldMkLst>
        <pc:spChg chg="mod">
          <ac:chgData name="Nena Skrbic" userId="bab3318a-bd27-4c15-a4fa-09dfeea01dc5" providerId="ADAL" clId="{4C1F9463-7316-4AC1-9C2D-C645B4E69759}" dt="2024-01-22T23:58:34.315" v="112" actId="12"/>
          <ac:spMkLst>
            <pc:docMk/>
            <pc:sldMk cId="2230045392" sldId="299"/>
            <ac:spMk id="4" creationId="{36BB6972-596B-86D5-EC0D-808CA4D62871}"/>
          </ac:spMkLst>
        </pc:spChg>
      </pc:sldChg>
      <pc:sldChg chg="modSp mod">
        <pc:chgData name="Nena Skrbic" userId="bab3318a-bd27-4c15-a4fa-09dfeea01dc5" providerId="ADAL" clId="{4C1F9463-7316-4AC1-9C2D-C645B4E69759}" dt="2024-01-22T23:58:41.106" v="116" actId="5793"/>
        <pc:sldMkLst>
          <pc:docMk/>
          <pc:sldMk cId="1013469722" sldId="300"/>
        </pc:sldMkLst>
        <pc:spChg chg="mod">
          <ac:chgData name="Nena Skrbic" userId="bab3318a-bd27-4c15-a4fa-09dfeea01dc5" providerId="ADAL" clId="{4C1F9463-7316-4AC1-9C2D-C645B4E69759}" dt="2024-01-22T23:58:41.106" v="116" actId="5793"/>
          <ac:spMkLst>
            <pc:docMk/>
            <pc:sldMk cId="1013469722" sldId="300"/>
            <ac:spMk id="2" creationId="{5659CE81-2827-F6E7-BF97-DF9F1E4452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75CB-C1B0-A04F-A488-AD201C221815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8BF4-9543-9447-95CF-54E797D3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822406-5BB5-334E-943D-0FEFA54CF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40835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61153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A1E27E-C164-DC46-BAD4-2F39A7918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515" y="2848655"/>
            <a:ext cx="5098093" cy="907331"/>
          </a:xfr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456880"/>
            <a:ext cx="5098093" cy="1268822"/>
          </a:xfrm>
        </p:spPr>
        <p:txBody>
          <a:bodyPr lIns="0" anchor="t" anchorCtr="0">
            <a:noAutofit/>
          </a:bodyPr>
          <a:lstStyle>
            <a:lvl1pPr algn="l">
              <a:defRPr sz="50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9AC9-B060-5C4E-9424-1A7ED1FCA8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97618-7DFA-3B4A-9E53-40D716CA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CF4A-ACB5-4D4C-8D03-23434A7C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E2A7D-1080-7A4F-89E6-860764AB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E3AD7B-D9A3-3F4C-B55C-1F0EF821A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275D5-DDFF-2645-8A83-A559C3FAF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551" y="5997600"/>
            <a:ext cx="1241529" cy="866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93F248-E44C-6B44-8574-7D5E7E7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7600"/>
            <a:ext cx="1866232" cy="86663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553437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pic>
        <p:nvPicPr>
          <p:cNvPr id="9" name="Picture 8" descr="Logo&#10;&#10;University of Huddersfield. Inspiring global professionals.">
            <a:extLst>
              <a:ext uri="{FF2B5EF4-FFF2-40B4-BE49-F238E27FC236}">
                <a16:creationId xmlns:a16="http://schemas.microsoft.com/office/drawing/2014/main" id="{4D8E4693-E630-BC46-A8CB-26A8E153F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191096"/>
            <a:ext cx="5662905" cy="2110908"/>
          </a:xfrm>
        </p:spPr>
        <p:txBody>
          <a:bodyPr lIns="0" anchor="ctr" anchorCtr="0">
            <a:noAutofit/>
          </a:bodyPr>
          <a:lstStyle>
            <a:lvl1pPr algn="l">
              <a:defRPr sz="35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0FCD3-0112-0742-B47E-4E062268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3490785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HEA Global Teaching Excellence Award 2017. Winner. ">
            <a:extLst>
              <a:ext uri="{FF2B5EF4-FFF2-40B4-BE49-F238E27FC236}">
                <a16:creationId xmlns:a16="http://schemas.microsoft.com/office/drawing/2014/main" id="{9C8C7AA0-AE25-F64E-B003-CC79F03D9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723" y="3811859"/>
            <a:ext cx="611642" cy="601903"/>
          </a:xfrm>
          <a:prstGeom prst="rect">
            <a:avLst/>
          </a:prstGeom>
        </p:spPr>
      </p:pic>
      <p:pic>
        <p:nvPicPr>
          <p:cNvPr id="28" name="Picture 27" descr="Logo&#10;&#10;The Queens Anniversary Prizes, For Higher and Further Education 2019.">
            <a:extLst>
              <a:ext uri="{FF2B5EF4-FFF2-40B4-BE49-F238E27FC236}">
                <a16:creationId xmlns:a16="http://schemas.microsoft.com/office/drawing/2014/main" id="{A8169CF0-5097-D849-BC54-79FE29D6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573" y="3811859"/>
            <a:ext cx="571808" cy="805146"/>
          </a:xfrm>
          <a:prstGeom prst="rect">
            <a:avLst/>
          </a:prstGeom>
        </p:spPr>
      </p:pic>
      <p:pic>
        <p:nvPicPr>
          <p:cNvPr id="29" name="Picture 28" descr="Logo&#10;&#10;The Awards, Award Winner. University of the year 2013.">
            <a:extLst>
              <a:ext uri="{FF2B5EF4-FFF2-40B4-BE49-F238E27FC236}">
                <a16:creationId xmlns:a16="http://schemas.microsoft.com/office/drawing/2014/main" id="{1ED7A32C-63A8-F142-9001-A56F1791D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5" y="4701685"/>
            <a:ext cx="754157" cy="511618"/>
          </a:xfrm>
          <a:prstGeom prst="rect">
            <a:avLst/>
          </a:prstGeom>
        </p:spPr>
      </p:pic>
      <p:pic>
        <p:nvPicPr>
          <p:cNvPr id="31" name="Picture 30" descr="Logo&#10;&#10;QS Stars Rating System. Five stars.">
            <a:extLst>
              <a:ext uri="{FF2B5EF4-FFF2-40B4-BE49-F238E27FC236}">
                <a16:creationId xmlns:a16="http://schemas.microsoft.com/office/drawing/2014/main" id="{AE265136-EFDC-F548-AD46-6E91E9E479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831" y="4718128"/>
            <a:ext cx="855619" cy="481523"/>
          </a:xfrm>
          <a:prstGeom prst="rect">
            <a:avLst/>
          </a:prstGeom>
        </p:spPr>
      </p:pic>
      <p:pic>
        <p:nvPicPr>
          <p:cNvPr id="32" name="Picture 31" descr="Logo&#10;&#10;Athena Swan, Bronze Award. Gender Charter">
            <a:extLst>
              <a:ext uri="{FF2B5EF4-FFF2-40B4-BE49-F238E27FC236}">
                <a16:creationId xmlns:a16="http://schemas.microsoft.com/office/drawing/2014/main" id="{8281AA08-A20A-664A-89CD-F7405541B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517" y="4711754"/>
            <a:ext cx="984740" cy="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F32A2-8AAE-E548-9B3B-2952B5ACA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F3413-D6BD-9147-95CA-1D4F223F2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8A5D-0E69-8446-95B3-63391BF0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29498"/>
            <a:ext cx="11382233" cy="4963377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6E77C-8A77-594B-8535-521C5506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D0026-72CA-1245-B042-EACE3186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A044F-CD06-DD4B-85BA-C69B1112DCAF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A19B-E78E-0347-A606-5961BC4EF3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0DFA7-2A10-0942-9F21-4F6345BA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7D690-142E-8942-B492-1A3B85BF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529498"/>
            <a:ext cx="11310018" cy="4571051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203C5F-99D5-6641-933D-AAA60038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" y="6492874"/>
            <a:ext cx="12216644" cy="3651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8E83C71-A15E-C948-AF71-24E9FE4D7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8792F-2CA6-3B44-A355-EFB4505CABAE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Two col">
    <p:bg>
      <p:bgPr>
        <a:solidFill>
          <a:srgbClr val="009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E11B3-9111-354C-8A82-6EF866D7D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E6FEA-62D2-BE4D-AD22-296D292D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2A42-BB98-344C-930E-928368721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27C0F-C3F9-7340-A915-A36C38413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63715-6392-0F4B-9652-3E223E189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54700"/>
            <a:ext cx="3606800" cy="10033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DBE6DD9-ED97-374A-AD73-729CA802E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D2230-5384-5947-BBDD-0B4B9F2ABD05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E2C0-DEF6-2C46-81E7-B480F3204A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43E52-6429-F54C-B215-26CB1235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C1D4A-36CE-FB44-B92B-1FB296B8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439140"/>
            <a:ext cx="5551801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1157-F0B2-144C-BA74-70D0C68E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" y="1992572"/>
            <a:ext cx="5551801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0EE16-3C07-E144-A1FB-6241A7A8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9140"/>
            <a:ext cx="5610366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8601D-13D0-EE40-AC4B-E54DBDCC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2572"/>
            <a:ext cx="5610366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F5198-2414-684C-A1B5-6943263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3"/>
            <a:ext cx="12192000" cy="3651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C12DFFE-DB38-7846-9D3F-42CA836E8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52349C-6465-D645-850B-13D1F0E0F914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9095-7B4C-4E4B-B53C-EA6269A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0000"/>
            <a:ext cx="6540812" cy="4663455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2716651-5790-4C44-8454-8CE6043277C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45100" y="1800225"/>
            <a:ext cx="6538913" cy="46926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6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D06F5A-F75C-AD44-829B-EEE73FA73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5880-98E8-E747-984B-408ED623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EE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1CE3F-E760-6740-AF01-4D6F1D61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7582F0-D21A-F844-A776-29D8AD2E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D15C3C-7ABE-1A4B-94BB-CB02F649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F62A5-F975-164F-ADA3-A2E0707A2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8" y="5854700"/>
            <a:ext cx="401264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65163-3CBA-2646-8908-D5BB5B4CFC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98EA9-1A76-F84B-B7D6-3F92571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F134B-60E0-154C-B7BB-5EE89DBF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FB72E-C623-9747-BFED-F5A1A3B1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C2CE5E-E48C-5B48-A5DE-340A885FF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30F0C-3A5D-9143-A2E5-C76B35865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ADF30-A7AE-264B-9181-F7EF22D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2C240-50A7-3A48-8ECF-2E610ACA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57" r:id="rId8"/>
    <p:sldLayoutId id="2147483654" r:id="rId9"/>
    <p:sldLayoutId id="2147483655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t-foundation.co.uk/professional-standards/teache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t-foundation.co.uk/professional-standards/teache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ac.uk/the-university/teacher-training-partnerships/mentoringitelifelonglearning/#!" TargetMode="External"/><Relationship Id="rId2" Type="http://schemas.openxmlformats.org/officeDocument/2006/relationships/hyperlink" Target="https://eur02.safelinks.protection.outlook.com/?url=https%3A%2F%2Fwww.hud.ac.uk%2Fthe-university%2Fteacher-training-partnerships%2Fmentoringitelifelonglearning%2F&amp;data=05%7C02%7CJ.Aston%40hud.ac.uk%7Cc023f30ceff141ea176d08dc1740f3d1%7Cb52e9fda06914585bdfc5ccae1ce1890%7C0%7C0%7C638410814926674354%7CUnknown%7CTWFpbGZsb3d8eyJWIjoiMC4wLjAwMDAiLCJQIjoiV2luMzIiLCJBTiI6Ik1haWwiLCJXVCI6Mn0%3D%7C3000%7C%7C%7C&amp;sdata=df98Af%2FIl56d4diUp1%2B22%2FlQRQVxzGWtDrV0KdyFS5s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hud.ac.uk/the-university/teacher-training-partnerships/mentoringitelifelonglearning/#!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routledge.com/Mentoring-Teachers-Supporting-Learning-Wellbeing-and-Retention/Malderez/p/book/9781032550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gatsby.org.uk/education/latest/subject-specialist-pedagogy-resources-for-ite-trainees-now-available" TargetMode="External"/><Relationship Id="rId4" Type="http://schemas.openxmlformats.org/officeDocument/2006/relationships/hyperlink" Target="http://www.et-foundation.co.uk/our-priorities/professional-standards/professional-standards-201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68405D-0ACC-9749-9805-F74615DC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1456880"/>
            <a:ext cx="5826560" cy="1268822"/>
          </a:xfrm>
        </p:spPr>
        <p:txBody>
          <a:bodyPr/>
          <a:lstStyle/>
          <a:p>
            <a:r>
              <a:rPr lang="en-GB" sz="2800" dirty="0"/>
              <a:t>Mentor Training Lifelong Learning</a:t>
            </a: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7C6E6-2DF2-344E-977F-AD3198F8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420592-F90E-39D3-665A-51BB0496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24" y="4128088"/>
            <a:ext cx="1485900" cy="10477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81EBEA9-A4F2-E414-2AAC-CD70AF05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91" y="4208110"/>
            <a:ext cx="733425" cy="10382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345C8D9-263C-632E-95F4-C955ACFD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256" y="4204758"/>
            <a:ext cx="828675" cy="81915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A9556F2-6BB5-DE8B-AE7E-1FB431454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50" y="5078000"/>
            <a:ext cx="1314450" cy="108585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81BD386-12C4-02F7-03CC-C0D8D77B8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194" y="5328329"/>
            <a:ext cx="1276350" cy="704850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3334CF3F-0100-B651-8D7F-8715B1F0DD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7738" y="5269912"/>
            <a:ext cx="1671708" cy="710694"/>
          </a:xfrm>
          <a:prstGeom prst="rect">
            <a:avLst/>
          </a:prstGeom>
        </p:spPr>
      </p:pic>
      <p:pic>
        <p:nvPicPr>
          <p:cNvPr id="11" name="Picture 10" descr="A blue sign with white text and yellow figures&#10;&#10;Description automatically generated">
            <a:extLst>
              <a:ext uri="{FF2B5EF4-FFF2-40B4-BE49-F238E27FC236}">
                <a16:creationId xmlns:a16="http://schemas.microsoft.com/office/drawing/2014/main" id="{31206BFB-2C9A-F5B5-D89B-F515E8FBC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955" y="5271496"/>
            <a:ext cx="709330" cy="71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CD6FB-CACC-C478-35B3-1CCCD81C79B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535737" y="1154140"/>
            <a:ext cx="4819105" cy="2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5D2-8FCE-4F3E-78FF-5F5D43A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Aims of the teaching practice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A2A399-DE30-E427-C3C4-1F198E38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10860374" cy="33843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Provides</a:t>
            </a:r>
            <a:r>
              <a:rPr lang="en-GB" sz="2000" dirty="0"/>
              <a:t> the opportunity for trainees to achieve many of the outcomes for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/>
            <a:r>
              <a:rPr lang="en-GB" sz="2000" b="1" dirty="0"/>
              <a:t>Trainees:</a:t>
            </a:r>
          </a:p>
          <a:p>
            <a:pPr marL="0" indent="0"/>
            <a:endParaRPr lang="en-GB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acquire</a:t>
            </a:r>
            <a:r>
              <a:rPr lang="en-GB" sz="2000" dirty="0"/>
              <a:t> guided experience in the teaching their own specialism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professional skills and techniques associated with the teaching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expertise in performing the teacher's role both in the classroom and the wider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acquire</a:t>
            </a:r>
            <a:r>
              <a:rPr lang="en-GB" sz="2000" dirty="0"/>
              <a:t> personal experience of the structure, organisation and work of the setting in its broadest sense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involve</a:t>
            </a:r>
            <a:r>
              <a:rPr lang="en-GB" sz="2000" dirty="0"/>
              <a:t> themselves in effective working relationships with staff in the setting.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7A8B-48D0-4D52-F61B-D00D9789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42" y="798037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Expectations of trainees 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5F5F6-4382-A77D-4DEC-2CB65D42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42" y="1506925"/>
            <a:ext cx="11263115" cy="4668533"/>
          </a:xfrm>
        </p:spPr>
        <p:txBody>
          <a:bodyPr/>
          <a:lstStyle/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Work towards the Education and Training Foundation (ETF) </a:t>
            </a:r>
          </a:p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Professional Standards for Teachers and Trainers (2022) </a:t>
            </a:r>
          </a:p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at </a:t>
            </a:r>
            <a:r>
              <a:rPr lang="en-GB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https://www.et-foundation.co.uk/professional-standards/teachers/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</a:p>
          <a:p>
            <a:pPr marL="15875" indent="-15875"/>
            <a:r>
              <a:rPr lang="en-GB" sz="2000" dirty="0"/>
              <a:t>Our trainees’ progress and development is </a:t>
            </a:r>
            <a:r>
              <a:rPr lang="en-GB" sz="2000" b="1" dirty="0"/>
              <a:t>mapped</a:t>
            </a:r>
            <a:r>
              <a:rPr lang="en-GB" sz="2000" dirty="0"/>
              <a:t> against these standards.</a:t>
            </a:r>
          </a:p>
          <a:p>
            <a:pPr marL="15875" indent="-15875"/>
            <a:endParaRPr lang="en-GB" sz="2000" b="1" dirty="0"/>
          </a:p>
          <a:p>
            <a:pPr marL="15875" indent="-15875"/>
            <a:r>
              <a:rPr lang="en-GB" sz="2000" b="1" dirty="0"/>
              <a:t>Trainees: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their awareness and understanding of the setting, context and organisation.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Participate</a:t>
            </a:r>
            <a:r>
              <a:rPr lang="en-GB" sz="2000" dirty="0"/>
              <a:t> in a full teaching role plus other duties and responsibilities associated with this.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professional attitude.  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Seek</a:t>
            </a:r>
            <a:r>
              <a:rPr lang="en-GB" sz="2000" dirty="0"/>
              <a:t> out and be receptive to feedback and support.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Prepare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C00000"/>
                </a:solidFill>
              </a:rPr>
              <a:t>maintain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C00000"/>
                </a:solidFill>
              </a:rPr>
              <a:t>evaluate</a:t>
            </a:r>
            <a:r>
              <a:rPr lang="en-GB" sz="2000" dirty="0"/>
              <a:t> schemes of work, lesson plans and assessment records.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commitment to reflect, evaluate and develop their own performance.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8955820-EAD8-4CF0-BFDD-F5D2AA0FF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988" y="1398123"/>
            <a:ext cx="2955236" cy="17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03025B-A51A-9BF4-0ADF-031D75D7FFD7}"/>
              </a:ext>
            </a:extLst>
          </p:cNvPr>
          <p:cNvSpPr txBox="1">
            <a:spLocks/>
          </p:cNvSpPr>
          <p:nvPr/>
        </p:nvSpPr>
        <p:spPr>
          <a:xfrm>
            <a:off x="485735" y="226149"/>
            <a:ext cx="6347048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Practical modules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6BA6E-6803-88F1-8663-DCE5296C118E}"/>
              </a:ext>
            </a:extLst>
          </p:cNvPr>
          <p:cNvSpPr/>
          <p:nvPr/>
        </p:nvSpPr>
        <p:spPr>
          <a:xfrm>
            <a:off x="468000" y="1722888"/>
            <a:ext cx="8074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complete 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modules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total on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these modules relate directly to their teaching practice.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5965A-E8C1-C0E1-D8C9-141A5A7F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5" y="2715522"/>
            <a:ext cx="7723710" cy="36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AB6-32EC-C940-B420-4AF0F772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10209832" cy="708888"/>
          </a:xfrm>
        </p:spPr>
        <p:txBody>
          <a:bodyPr/>
          <a:lstStyle/>
          <a:p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Standard requirements for assessment of practical teaching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17BBED-6477-C3B7-2F1E-9F02383F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00807"/>
            <a:ext cx="10660075" cy="3456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minimum of </a:t>
            </a:r>
            <a:r>
              <a:rPr lang="en-GB" sz="2000" b="1" dirty="0">
                <a:highlight>
                  <a:srgbClr val="FFFF00"/>
                </a:highlight>
              </a:rPr>
              <a:t>100</a:t>
            </a:r>
            <a:r>
              <a:rPr lang="en-GB" sz="2000" dirty="0"/>
              <a:t> hours of teaching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50</a:t>
            </a:r>
            <a:r>
              <a:rPr lang="en-GB" sz="2000" dirty="0"/>
              <a:t> hours for each of the two teaching practice modules.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8</a:t>
            </a:r>
            <a:r>
              <a:rPr lang="en-GB" sz="2000" dirty="0"/>
              <a:t> teaching observations.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4</a:t>
            </a:r>
            <a:r>
              <a:rPr lang="en-GB" sz="2000" dirty="0"/>
              <a:t> observations for each module.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personal development e-portfolio.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Evidence of planning, resources and reflection relating to teaching in each of the two teaching practice 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95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019D-0457-F628-B162-C44BE09B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Teaching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8DF3E-B77E-5007-09EB-C62A37B5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44070"/>
            <a:ext cx="11229419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Teaching</a:t>
            </a:r>
            <a:r>
              <a:rPr lang="en-GB" sz="2000" dirty="0"/>
              <a:t>: whole classes, team teaching, small groups, one to one, distance and online.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Where appropriate, trainees should be phased in, taking on increasing responsibility for planning and delivery.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Experience of a range of groups, courses, levels, and settings within their subject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Opportunities to observe other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Trainees will also be expected to help learners develop their maths, English and digital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537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17D0-2F54-54CC-5D12-A326DEE7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469630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 addition, trainees should be encouraged to ……..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916C0-BE90-58D8-864F-56F17680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69819"/>
            <a:ext cx="11229419" cy="297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Become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involved</a:t>
            </a:r>
            <a:r>
              <a:rPr lang="en-GB" sz="2000" dirty="0"/>
              <a:t> with the department.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Discuss</a:t>
            </a:r>
            <a:r>
              <a:rPr lang="en-GB" sz="2000" dirty="0"/>
              <a:t> their progress with their mentor.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Identify</a:t>
            </a:r>
            <a:r>
              <a:rPr lang="en-GB" sz="2000" dirty="0"/>
              <a:t> points for development following observations.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Attend</a:t>
            </a:r>
            <a:r>
              <a:rPr lang="en-GB" sz="2000" dirty="0"/>
              <a:t> events such as course team meetings and staff development as appropriate.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Attend</a:t>
            </a:r>
            <a:r>
              <a:rPr lang="en-GB" sz="2000" b="1" dirty="0"/>
              <a:t> o</a:t>
            </a:r>
            <a:r>
              <a:rPr lang="en-GB" sz="2000" dirty="0"/>
              <a:t>pen evenings, interviews and other civic duties.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Supervised</a:t>
            </a:r>
            <a:r>
              <a:rPr lang="en-GB" sz="2000" dirty="0"/>
              <a:t> visits and extra-curricular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Pre-service trainees should </a:t>
            </a:r>
            <a:r>
              <a:rPr lang="en-GB" sz="2000" b="1" dirty="0">
                <a:solidFill>
                  <a:srgbClr val="C00000"/>
                </a:solidFill>
              </a:rPr>
              <a:t>not</a:t>
            </a:r>
            <a:r>
              <a:rPr lang="en-GB" sz="2000" b="1" dirty="0"/>
              <a:t> receive payment for their teaching on placement.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27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B142B9-760C-66D6-755B-B3CF83884A14}"/>
              </a:ext>
            </a:extLst>
          </p:cNvPr>
          <p:cNvSpPr txBox="1">
            <a:spLocks/>
          </p:cNvSpPr>
          <p:nvPr/>
        </p:nvSpPr>
        <p:spPr>
          <a:xfrm>
            <a:off x="395536" y="176867"/>
            <a:ext cx="10705441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Role of mentors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FEE4B-620A-AE4B-D06C-8E974C5F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10611770" cy="508090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</a:rPr>
              <a:t>The mentor would normally :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Be a suitably qualified and experienced teacher.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Be a critical friend - Identify any issues with progress - Provide the link with the University.</a:t>
            </a:r>
          </a:p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</a:rPr>
              <a:t>The mentor can assist the trainee in the following areas:</a:t>
            </a:r>
          </a:p>
          <a:p>
            <a:r>
              <a:rPr lang="en-GB" sz="2000" b="1" dirty="0"/>
              <a:t>Induct</a:t>
            </a:r>
            <a:r>
              <a:rPr lang="en-GB" sz="2000" dirty="0"/>
              <a:t> the trainee into the specialist department and wider setting.</a:t>
            </a:r>
          </a:p>
          <a:p>
            <a:r>
              <a:rPr lang="en-GB" sz="2000" b="1" dirty="0"/>
              <a:t>Supervise</a:t>
            </a:r>
            <a:r>
              <a:rPr lang="en-GB" sz="2000" dirty="0"/>
              <a:t> planning at the lesson and course level.</a:t>
            </a:r>
          </a:p>
          <a:p>
            <a:r>
              <a:rPr lang="en-GB" sz="2000" b="1" dirty="0"/>
              <a:t>Provide</a:t>
            </a:r>
            <a:r>
              <a:rPr lang="en-GB" sz="2000" dirty="0"/>
              <a:t> access to unit specifications and resources.</a:t>
            </a:r>
          </a:p>
          <a:p>
            <a:pPr marL="15875" indent="-15875"/>
            <a:r>
              <a:rPr lang="en-GB" sz="2000" b="1" dirty="0"/>
              <a:t>Conduct</a:t>
            </a:r>
            <a:r>
              <a:rPr lang="en-GB" sz="2000" dirty="0"/>
              <a:t> teaching observations which includes constructive feedback on practice, especially relating to subject specialist pedagogy.</a:t>
            </a:r>
          </a:p>
          <a:p>
            <a:r>
              <a:rPr lang="en-GB" sz="2000" b="1" dirty="0"/>
              <a:t>Carry</a:t>
            </a:r>
            <a:r>
              <a:rPr lang="en-GB" sz="2000" dirty="0"/>
              <a:t> out progress reviews.</a:t>
            </a:r>
          </a:p>
          <a:p>
            <a:pPr marL="15875" indent="-15875"/>
            <a:r>
              <a:rPr lang="en-GB" sz="2000" b="1" dirty="0">
                <a:solidFill>
                  <a:srgbClr val="C00000"/>
                </a:solidFill>
              </a:rPr>
              <a:t>Agree</a:t>
            </a:r>
            <a:r>
              <a:rPr lang="en-GB" sz="2000" dirty="0">
                <a:solidFill>
                  <a:srgbClr val="C00000"/>
                </a:solidFill>
              </a:rPr>
              <a:t> action plans and interventions to enable  the trainee to work </a:t>
            </a:r>
          </a:p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towards the requirements of the </a:t>
            </a:r>
            <a:r>
              <a:rPr lang="en-GB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Standards (2022).</a:t>
            </a:r>
            <a:endParaRPr lang="en-GB" sz="2000" dirty="0">
              <a:solidFill>
                <a:srgbClr val="C00000"/>
              </a:solidFill>
            </a:endParaRPr>
          </a:p>
          <a:p>
            <a:endParaRPr lang="en-GB" sz="2000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56F0832-7F4C-9E25-9F01-52299DDD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285" y="4795865"/>
            <a:ext cx="3482715" cy="20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2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BAA3-C4C8-C91D-EA2A-AAF83443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4-stage typology of trainee development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113341-829B-C0A1-837B-DE0B77D3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2" y="1450094"/>
            <a:ext cx="9940794" cy="4420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CD0D8-C7BB-A30A-4F15-7B2385EDCA01}"/>
              </a:ext>
            </a:extLst>
          </p:cNvPr>
          <p:cNvSpPr txBox="1"/>
          <p:nvPr/>
        </p:nvSpPr>
        <p:spPr>
          <a:xfrm>
            <a:off x="221861" y="5901192"/>
            <a:ext cx="8952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Adapted from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McDonald, M.,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Kazemi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E., &amp; Kavanagh, S. (2013). Core Practices and Pedagogies of Teacher Education: A Call for a Common Language and Collective Activity.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Teacher Education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(5), 378–386, p.382.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0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E9ED-9444-AD60-5939-06C38BCA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our-stage representation of mentor support: 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stage 1 - representation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A338D-7664-BE14-4875-21DC91DF824B}"/>
              </a:ext>
            </a:extLst>
          </p:cNvPr>
          <p:cNvSpPr txBox="1"/>
          <p:nvPr/>
        </p:nvSpPr>
        <p:spPr>
          <a:xfrm>
            <a:off x="347230" y="1379615"/>
            <a:ext cx="11177660" cy="511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is to learn from the subject specialist knowledge, skills and competencies of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Helping the mentee to understand the distinction between subject knowledge and subject pedagogy at an early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Increasing opportunities for mentees to observe subject- specialist delivery in practice.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the mentee to identify practices associated with SPK in specialist teaching sessions.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specialist resources with mentees and encouraging critique.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on centre-based ITE curriculum activities, linking generic theory to subject specialist content and knowledge.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Becoming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2.5, 2.6 </a:t>
            </a:r>
            <a:br>
              <a:rPr lang="en-GB" sz="20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2.9 and all elements of Standard 3.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021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9E7C-BE98-0F23-B6EC-5EDAE7CD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9" y="351889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Stage 2: approximation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6FB7C-61C7-0010-819E-31ACD9CAD4C4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489A1-EE45-42CC-DE1C-7976960A143B}"/>
              </a:ext>
            </a:extLst>
          </p:cNvPr>
          <p:cNvSpPr txBox="1"/>
          <p:nvPr/>
        </p:nvSpPr>
        <p:spPr>
          <a:xfrm>
            <a:off x="278219" y="1475656"/>
            <a:ext cx="11806277" cy="580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focus is on approximating expertise.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Introducing the mentee to the scope and variety of subject-specialist classroom practices (both virtual and in-person).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 learning design that is informed by SPK principles.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your mentee to practise using subject-specialist pedagogical approaches.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Helping your mentee to identify the areas of specialist practice that they need to work on.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Interweaving the specialist discourse of your subject into professional discussions with your mentee.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Maximizing the mentee’s engagement with subject-specialist theory and pedagogical practice (including simulated).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mentees with opportunities to practise what they have learned from their course modules.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Becoming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2.2, 2.4, 2.5 and </a:t>
            </a:r>
            <a:b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2.9; and all elements of Standard 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33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Overview of the session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CAA4-5870-2A81-F0E2-E6636766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18" y="1536216"/>
            <a:ext cx="11532163" cy="3342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Introductions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ITE mission statement and the three strands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Outline of the in-service and pre-service courses and the curriculum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Teaching practice requirements</a:t>
            </a:r>
          </a:p>
          <a:p>
            <a:pPr marL="360363" lvl="1" indent="-342900"/>
            <a:r>
              <a:rPr lang="en-GB" altLang="en-US" sz="2000" dirty="0"/>
              <a:t>General issues </a:t>
            </a:r>
          </a:p>
          <a:p>
            <a:pPr marL="360363" lvl="1" indent="-342900"/>
            <a:r>
              <a:rPr lang="en-GB" altLang="en-US" sz="2000" dirty="0"/>
              <a:t>Role of the mentor</a:t>
            </a:r>
          </a:p>
          <a:p>
            <a:pPr marL="360363" lvl="1" indent="-342900"/>
            <a:r>
              <a:rPr lang="en-GB" altLang="en-US" sz="2000" dirty="0"/>
              <a:t>Observations and assessment</a:t>
            </a:r>
          </a:p>
          <a:p>
            <a:pPr marL="360363" lvl="1" indent="-342900"/>
            <a:r>
              <a:rPr lang="en-GB" altLang="en-US" sz="2000" dirty="0"/>
              <a:t>Documentation</a:t>
            </a:r>
          </a:p>
          <a:p>
            <a:pPr marL="17463" lvl="1" indent="73025">
              <a:buNone/>
            </a:pPr>
            <a:endParaRPr lang="en-GB" altLang="en-US" sz="2000" dirty="0"/>
          </a:p>
          <a:p>
            <a:pPr marL="17463" lvl="1" indent="73025">
              <a:buNone/>
            </a:pPr>
            <a:r>
              <a:rPr lang="en-GB" sz="2000" dirty="0">
                <a:solidFill>
                  <a:srgbClr val="C00000"/>
                </a:solidFill>
              </a:rPr>
              <a:t>L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ink to the mentoring materials: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17463" lvl="1" indent="73025">
              <a:buNone/>
            </a:pPr>
            <a:r>
              <a:rPr lang="en-GB" sz="2000" b="0" i="0" u="sng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2" tooltip="Original URL:&#10;https://www.hud.ac.uk/the-university/teacher-training-partnerships/mentoringitelifelonglearning/&#10;&#10;Click to follow link."/>
              </a:rPr>
              <a:t>Mentoring ITE Lifelong Learning - University of Huddersfield</a:t>
            </a:r>
            <a:endParaRPr lang="en-GB" altLang="en-US" sz="2000" dirty="0"/>
          </a:p>
          <a:p>
            <a:r>
              <a:rPr lang="en-GB" altLang="en-US" sz="2000" dirty="0"/>
              <a:t> Questions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1C544DE-9321-546C-0750-3C7F84C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718" y="3146462"/>
            <a:ext cx="3355910" cy="2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7C05-0DF7-7CFD-CFF7-4CD95ABB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7" y="473839"/>
            <a:ext cx="7911502" cy="7088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0" dirty="0">
                <a:effectLst/>
                <a:ea typeface="Calibri" panose="020F0502020204030204" pitchFamily="34" charset="0"/>
              </a:rPr>
              <a:t>Stage 3: enactment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FF89-0109-18FC-612A-B476BC444BE4}"/>
              </a:ext>
            </a:extLst>
          </p:cNvPr>
          <p:cNvSpPr txBox="1"/>
          <p:nvPr/>
        </p:nvSpPr>
        <p:spPr>
          <a:xfrm>
            <a:off x="386869" y="1381843"/>
            <a:ext cx="11688084" cy="552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emphasis is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enactment of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expertise in the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classroom.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Linking SPK practices to authentic workplace experiences (largely applicable to VET classrooms).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your mentee’s exposure to a range of specialist curricula.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Formatively assessing the enactment of subject specialist expertise in the classroom.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Communicating the progress of your mentee in subject specialist terms and applying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measures of SPK to verbal and written feedback on your mentee’s practice.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gaps in the mentee’s SPK competencies and skills and providing opportunities to bridge these.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Integrating subject-specific literature and evidence-informed research into written and verbal feedback.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details of subject specialist professional development that the mentee can undertake within the placement setting.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Standards 1, 2 and 3.</a:t>
            </a:r>
          </a:p>
        </p:txBody>
      </p:sp>
    </p:spTree>
    <p:extLst>
      <p:ext uri="{BB962C8B-B14F-4D97-AF65-F5344CB8AC3E}">
        <p14:creationId xmlns:p14="http://schemas.microsoft.com/office/powerpoint/2010/main" val="52211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2AA2-5167-9362-307A-EBAC8793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26111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Stage 4: investigation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45063-A5EC-3F06-DCDD-5B0F3880F6B7}"/>
              </a:ext>
            </a:extLst>
          </p:cNvPr>
          <p:cNvSpPr txBox="1"/>
          <p:nvPr/>
        </p:nvSpPr>
        <p:spPr>
          <a:xfrm>
            <a:off x="341767" y="1434999"/>
            <a:ext cx="11508466" cy="591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 is to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interrogate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and use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outcomes of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reflection (both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mentor-led and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self-initiated) to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long-term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development.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the mentee’s subject-specific reflections on practice.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the mentee to evaluate the reliability of subject-specialist teaching methods.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Stimulating critical reflection on pedagogical values in observation feedback.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the signature pedagogies framework to structure reflective discussion with your mentee.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Signposting your mentee to professional development focused on SPK and specialist curriculum materials.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Highlighting opportunities to engage in practitioner-based research in the specialist field.</a:t>
            </a:r>
          </a:p>
          <a:p>
            <a:endParaRPr lang="en-GB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2.6 and 2; all elements of Standard 3; all elements of Standard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46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6B6E-4A81-0CD3-BB2C-7AD370B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Ways of mentoring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7188E-104D-39B5-AB25-0BCA098D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64033"/>
            <a:ext cx="8229600" cy="320126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Meet on a regular basis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Get to know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Share expertise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Communicate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Challenge constructively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Observe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Provide verbal and written feedback with action points</a:t>
            </a:r>
          </a:p>
        </p:txBody>
      </p:sp>
    </p:spTree>
    <p:extLst>
      <p:ext uri="{BB962C8B-B14F-4D97-AF65-F5344CB8AC3E}">
        <p14:creationId xmlns:p14="http://schemas.microsoft.com/office/powerpoint/2010/main" val="62414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A1A3-83ED-6729-7B01-DA8C78EA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Mentoring case studies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F1B1C5-9DEA-47D1-0B50-CD69CF5C8285}"/>
              </a:ext>
            </a:extLst>
          </p:cNvPr>
          <p:cNvSpPr/>
          <p:nvPr/>
        </p:nvSpPr>
        <p:spPr bwMode="auto">
          <a:xfrm>
            <a:off x="116609" y="1074014"/>
            <a:ext cx="12075391" cy="5783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61EB69-C016-8BE7-A914-EB5684FB423E}"/>
              </a:ext>
            </a:extLst>
          </p:cNvPr>
          <p:cNvSpPr txBox="1">
            <a:spLocks/>
          </p:cNvSpPr>
          <p:nvPr/>
        </p:nvSpPr>
        <p:spPr>
          <a:xfrm>
            <a:off x="116609" y="1179610"/>
            <a:ext cx="5311720" cy="12425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What action might you take in each situation?</a:t>
            </a:r>
          </a:p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What further information might you need?</a:t>
            </a:r>
          </a:p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Who might you go to for support and advice?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9F8AA5A0-9C1E-F4F5-E876-F81102A9D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" y="2678157"/>
            <a:ext cx="5334000" cy="1608977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00B42853-D35B-63D5-A6ED-0445A0B7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16"/>
          <a:stretch/>
        </p:blipFill>
        <p:spPr>
          <a:xfrm>
            <a:off x="116609" y="4277987"/>
            <a:ext cx="5352530" cy="2598301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B1A63952-B592-61CA-12B7-930A746187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528"/>
          <a:stretch/>
        </p:blipFill>
        <p:spPr>
          <a:xfrm>
            <a:off x="6405760" y="3022529"/>
            <a:ext cx="5532724" cy="1608977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9A7E1EC7-A76C-4C7C-8076-DF4B0D475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650"/>
          <a:stretch/>
        </p:blipFill>
        <p:spPr>
          <a:xfrm>
            <a:off x="6397593" y="4522301"/>
            <a:ext cx="5667950" cy="2335699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5E57E2A5-6FBC-E3C0-5D22-EB93D95D7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99" r="8793" b="-1885"/>
          <a:stretch/>
        </p:blipFill>
        <p:spPr>
          <a:xfrm>
            <a:off x="6438403" y="1399066"/>
            <a:ext cx="5416898" cy="16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925D-32B9-A18D-0434-78646606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Observation of trainees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78E81A-9C98-4AFA-21CE-871163FF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72226"/>
            <a:ext cx="8964488" cy="1418958"/>
          </a:xfrm>
        </p:spPr>
        <p:txBody>
          <a:bodyPr/>
          <a:lstStyle/>
          <a:p>
            <a:r>
              <a:rPr lang="en-GB" sz="2000" dirty="0"/>
              <a:t>Constructive and developmental feedback taking account of the stage.</a:t>
            </a:r>
          </a:p>
          <a:p>
            <a:r>
              <a:rPr lang="en-GB" sz="2000" dirty="0">
                <a:solidFill>
                  <a:srgbClr val="C00000"/>
                </a:solidFill>
              </a:rPr>
              <a:t>Not graded.</a:t>
            </a:r>
          </a:p>
          <a:p>
            <a:r>
              <a:rPr lang="en-GB" sz="2000" dirty="0"/>
              <a:t>Joint observations with a University tutor will be arranged for QA purposes.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468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5471-2935-F3ED-24FB-DB14F31D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Observations and assessments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04B54-E1AA-EA1A-AE36-68C98F3F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6" y="1522364"/>
            <a:ext cx="10800413" cy="3240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O1: Lesson Preparation form. 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highlight>
                  <a:srgbClr val="FFFF00"/>
                </a:highlight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O2: (lesson plan and any supporting resources for the session).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 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O3:  Observation of Teaching. </a:t>
            </a:r>
            <a:br>
              <a:rPr lang="en-GB" sz="2000" dirty="0"/>
            </a:br>
            <a:r>
              <a:rPr lang="en-GB" sz="2000" dirty="0">
                <a:highlight>
                  <a:srgbClr val="00FFFF"/>
                </a:highlight>
              </a:rPr>
              <a:t>Mentor Completes </a:t>
            </a:r>
          </a:p>
          <a:p>
            <a:pPr>
              <a:lnSpc>
                <a:spcPct val="100000"/>
              </a:lnSpc>
            </a:pPr>
            <a:endParaRPr lang="en-GB" sz="2000" dirty="0">
              <a:highlight>
                <a:srgbClr val="00FFFF"/>
              </a:highlight>
            </a:endParaRPr>
          </a:p>
          <a:p>
            <a:pPr>
              <a:lnSpc>
                <a:spcPct val="100000"/>
              </a:lnSpc>
            </a:pPr>
            <a:r>
              <a:rPr lang="en-GB" sz="2000" dirty="0"/>
              <a:t>O4:  Reflections on Teaching Observation form.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 </a:t>
            </a:r>
            <a:endParaRPr lang="en-GB" sz="2000" dirty="0"/>
          </a:p>
          <a:p>
            <a:pPr marL="0" indent="0">
              <a:buNone/>
            </a:pPr>
            <a:endParaRPr lang="en-GB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3A99E-FBE4-9E51-1ECD-1BCE9056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26" y="1401407"/>
            <a:ext cx="3174167" cy="1229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6FE99-CDF5-9E49-346C-76C8905A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383" y="2541099"/>
            <a:ext cx="384810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C28CD-D2CC-5561-059E-DDD284DD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26" y="3496520"/>
            <a:ext cx="3992068" cy="105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7ADA4-709D-1810-8610-D0269BA66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126" y="5479004"/>
            <a:ext cx="3527685" cy="10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262F-0ED5-9114-26B1-E3DCA4A5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Signature pedagogies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9C54B-D09B-04D9-5786-E299ACF1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67029"/>
            <a:ext cx="11470958" cy="3773013"/>
          </a:xfrm>
        </p:spPr>
        <p:txBody>
          <a:bodyPr/>
          <a:lstStyle/>
          <a:p>
            <a:pPr marL="50800" indent="-50800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 </a:t>
            </a:r>
            <a:r>
              <a:rPr lang="en-GB" sz="2000" b="1" dirty="0">
                <a:latin typeface="Arial"/>
                <a:ea typeface="+mn-lt"/>
                <a:cs typeface="+mn-lt"/>
              </a:rPr>
              <a:t>types of teaching </a:t>
            </a:r>
            <a:r>
              <a:rPr lang="en-GB" sz="2000" dirty="0">
                <a:latin typeface="Arial"/>
                <a:ea typeface="+mn-lt"/>
                <a:cs typeface="+mn-lt"/>
              </a:rPr>
              <a:t>that organize the fundamental ways in which future practitioners are educated for their new professions” (p.52). </a:t>
            </a:r>
            <a:endParaRPr lang="en-GB" sz="2000" dirty="0">
              <a:latin typeface="Arial"/>
              <a:cs typeface="Calibri" panose="020F0502020204030204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 </a:t>
            </a:r>
            <a:r>
              <a:rPr lang="en-GB" sz="2000" b="1" dirty="0">
                <a:latin typeface="Arial"/>
                <a:ea typeface="+mn-lt"/>
                <a:cs typeface="+mn-lt"/>
              </a:rPr>
              <a:t>forms of instruction </a:t>
            </a:r>
            <a:r>
              <a:rPr lang="en-GB" sz="2000" dirty="0">
                <a:latin typeface="Arial"/>
                <a:ea typeface="+mn-lt"/>
                <a:cs typeface="+mn-lt"/>
              </a:rPr>
              <a:t>that leap to mind when we think about the preparation of members of a particular profession” (p.52). </a:t>
            </a:r>
            <a:endParaRPr lang="en-GB" sz="2000" dirty="0">
              <a:latin typeface="Arial"/>
              <a:cs typeface="Arial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“They implicitly define what counts as knowledge in a field and </a:t>
            </a:r>
            <a:r>
              <a:rPr lang="en-GB" sz="2000" b="1" dirty="0">
                <a:latin typeface="Arial"/>
                <a:ea typeface="+mn-lt"/>
                <a:cs typeface="+mn-lt"/>
              </a:rPr>
              <a:t>how things become known</a:t>
            </a:r>
            <a:r>
              <a:rPr lang="en-GB" sz="2000" dirty="0">
                <a:latin typeface="Arial"/>
                <a:ea typeface="+mn-lt"/>
                <a:cs typeface="+mn-lt"/>
              </a:rPr>
              <a:t>” (p.54).</a:t>
            </a:r>
            <a:endParaRPr lang="en-GB" sz="2000" dirty="0">
              <a:latin typeface="Arial"/>
              <a:cs typeface="Arial"/>
            </a:endParaRPr>
          </a:p>
          <a:p>
            <a:pPr marL="15875" indent="-15875">
              <a:lnSpc>
                <a:spcPct val="150000"/>
              </a:lnSpc>
            </a:pPr>
            <a:endParaRPr lang="en-GB" sz="2000" b="1" dirty="0">
              <a:latin typeface="Arial"/>
              <a:ea typeface="+mn-lt"/>
              <a:cs typeface="Arial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b="1" dirty="0">
                <a:latin typeface="Arial"/>
                <a:ea typeface="+mn-lt"/>
                <a:cs typeface="+mn-lt"/>
              </a:rPr>
              <a:t>Shulman, L.S. (2005) “Signature Pedagogies in the Professions”, </a:t>
            </a:r>
            <a:r>
              <a:rPr lang="en-GB" sz="2000" b="1" u="sng" dirty="0">
                <a:latin typeface="Arial"/>
                <a:ea typeface="+mn-lt"/>
                <a:cs typeface="+mn-lt"/>
              </a:rPr>
              <a:t>Daedalus</a:t>
            </a:r>
            <a:r>
              <a:rPr lang="en-GB" sz="2000" b="1" dirty="0">
                <a:latin typeface="Arial"/>
                <a:ea typeface="+mn-lt"/>
                <a:cs typeface="+mn-lt"/>
              </a:rPr>
              <a:t>, 134(3), pp.52-59.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533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25BA7-F7F8-AD28-3638-FA549699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39" y="1663341"/>
            <a:ext cx="8238438" cy="46684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3A04B9-90D7-D8B3-DC16-14ADFEC3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Signature pedagogies</a:t>
            </a:r>
          </a:p>
        </p:txBody>
      </p:sp>
    </p:spTree>
    <p:extLst>
      <p:ext uri="{BB962C8B-B14F-4D97-AF65-F5344CB8AC3E}">
        <p14:creationId xmlns:p14="http://schemas.microsoft.com/office/powerpoint/2010/main" val="241540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9A48-1008-F7A7-FE6E-0EB785CA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Potential problem areas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ABDD5-4687-7E5B-2927-1AC4CF5D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38311"/>
            <a:ext cx="8964488" cy="37730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Initial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Basic procedures.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Using appropriate and effective language.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Evaluating and assessing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Integrating with other staff.</a:t>
            </a:r>
          </a:p>
        </p:txBody>
      </p:sp>
    </p:spTree>
    <p:extLst>
      <p:ext uri="{BB962C8B-B14F-4D97-AF65-F5344CB8AC3E}">
        <p14:creationId xmlns:p14="http://schemas.microsoft.com/office/powerpoint/2010/main" val="39209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489D-E1CE-CE82-C519-2C6CA7B3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2225"/>
            <a:ext cx="10711834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Documentation: Personal Development Plan (PDP)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E1A846-192C-3F26-13C8-BCE88A30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700808"/>
            <a:ext cx="11508917" cy="24214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Trainees are expected to maintain a digital teaching file in each of the two teaching practice modules and an ongoing log of teaching hours (</a:t>
            </a:r>
            <a:r>
              <a:rPr lang="en-GB" sz="2000" b="1" dirty="0"/>
              <a:t>50 hours per practical module) </a:t>
            </a:r>
            <a:r>
              <a:rPr lang="en-GB" sz="2000" dirty="0"/>
              <a:t>with: </a:t>
            </a:r>
          </a:p>
          <a:p>
            <a:r>
              <a:rPr lang="en-GB" sz="2000" dirty="0"/>
              <a:t>Teaching observation reports (a minimum of four per module).</a:t>
            </a:r>
          </a:p>
          <a:p>
            <a:r>
              <a:rPr lang="en-GB" sz="2000" dirty="0"/>
              <a:t>Mentor discussions, particularly subject specialist issues.</a:t>
            </a:r>
          </a:p>
          <a:p>
            <a:r>
              <a:rPr lang="en-GB" sz="2000" dirty="0"/>
              <a:t>Documentation.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		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		Teaching Report Form. </a:t>
            </a:r>
            <a:r>
              <a:rPr lang="en-GB" sz="2000" dirty="0">
                <a:highlight>
                  <a:srgbClr val="00FFFF"/>
                </a:highlight>
              </a:rPr>
              <a:t>Mentor completes. 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335C1-938B-4CFA-3045-CC780D17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52" y="3278228"/>
            <a:ext cx="5566348" cy="35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A49D-7D74-6154-348D-6EA22BE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Our mission for 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3F318-F74C-36E0-F547-6D12543A8F5D}"/>
              </a:ext>
            </a:extLst>
          </p:cNvPr>
          <p:cNvSpPr txBox="1"/>
          <p:nvPr/>
        </p:nvSpPr>
        <p:spPr>
          <a:xfrm>
            <a:off x="468000" y="1517707"/>
            <a:ext cx="115917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mission is: </a:t>
            </a:r>
          </a:p>
          <a:p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professional educators whose purpose is to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learning and life opportunities of the children, young people and adults with whom they work. Through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practice, reflection and commitment to continuous personal development, our trainees are empowered to become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autonomous 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practitioners who enable all learners to realise their potential.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develop teachers who: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holistic understanding of the role of a teacher both within and beyond the classroom, and a strong moral purpose for teaching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inclusive teaching approaches and philosophies 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evidence-informed pedagogy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strong subject &amp; curriculum knowledge and see their professional learning as a continuous journey beyond their initial training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reflective and critical thinking to their teaching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effective and engaging practitioners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autonomous, confident professionals who are able to make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informed decisions in collaboration with other stakeholders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B4BE-0360-075B-0570-DB37F476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E-portfolio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Pebblepad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9D73D2-B376-BA55-E716-2E342172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7" t="19136" r="8079"/>
          <a:stretch/>
        </p:blipFill>
        <p:spPr>
          <a:xfrm>
            <a:off x="468000" y="1423015"/>
            <a:ext cx="8658747" cy="48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3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076B-19BD-B2C2-8DAB-10C5D199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873"/>
            <a:ext cx="9235558" cy="708888"/>
          </a:xfrm>
        </p:spPr>
        <p:txBody>
          <a:bodyPr/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OfSTED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Inspections of Initial Teacher Training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B6972-596B-86D5-EC0D-808CA4D6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3556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Short notice inspections.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Significant focus on mentors, trainees and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Visits and observations to centres.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Talking to mentors, trainees and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Employment information about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Documentation.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Quality assurance.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Partnerships with the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045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CE81-2827-F6E7-BF97-DF9F1E44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And finally…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55BE15-EA11-4F92-31A4-B121FABD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535072"/>
            <a:ext cx="11411393" cy="4277068"/>
          </a:xfrm>
        </p:spPr>
        <p:txBody>
          <a:bodyPr/>
          <a:lstStyle/>
          <a:p>
            <a:r>
              <a:rPr lang="en-GB" sz="2000" dirty="0"/>
              <a:t>Please ensure you maintain close links with your trainee,  the University, or partner organisation.</a:t>
            </a:r>
          </a:p>
          <a:p>
            <a:r>
              <a:rPr lang="en-GB" sz="2000" dirty="0"/>
              <a:t>Make known any concerns you have about a trainee.</a:t>
            </a:r>
          </a:p>
          <a:p>
            <a:r>
              <a:rPr lang="en-GB" sz="2000" dirty="0"/>
              <a:t>Let us know of any changes to mentoring arrangements.</a:t>
            </a:r>
          </a:p>
          <a:p>
            <a:r>
              <a:rPr lang="en-GB" sz="2000" dirty="0"/>
              <a:t>Complete joint observations with the University tutor.</a:t>
            </a:r>
          </a:p>
          <a:p>
            <a:pPr marL="0" indent="0">
              <a:buNone/>
            </a:pPr>
            <a:r>
              <a:rPr lang="en-GB" sz="2000" b="1" i="1" dirty="0"/>
              <a:t>Thank you for attending and for supporting our trainees.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mission is: </a:t>
            </a:r>
          </a:p>
          <a:p>
            <a:pPr marL="53975" indent="-53975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professional educators whose purpose is to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learning and life opportunities of the children, young people and adults with whom they work. Through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practice, reflection and commitment to continuous personal development, our trainees are empowered to become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autonomous 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practitioners who enable all learners to realise their potential.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469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F06-89CB-5F52-87A0-024A1967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CCB9D7-6090-A725-F0F9-E5AF36929CEC}"/>
              </a:ext>
            </a:extLst>
          </p:cNvPr>
          <p:cNvSpPr txBox="1">
            <a:spLocks/>
          </p:cNvSpPr>
          <p:nvPr/>
        </p:nvSpPr>
        <p:spPr>
          <a:xfrm>
            <a:off x="468000" y="1567757"/>
            <a:ext cx="9235558" cy="352839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F1111"/>
                </a:solidFill>
              </a:rPr>
              <a:t>Books:</a:t>
            </a:r>
          </a:p>
          <a:p>
            <a:pPr marL="0" indent="0"/>
            <a:r>
              <a:rPr lang="en-GB" sz="2000" dirty="0" err="1">
                <a:solidFill>
                  <a:srgbClr val="0F1111"/>
                </a:solidFill>
                <a:hlinkClick r:id="rId2"/>
              </a:rPr>
              <a:t>Malderez</a:t>
            </a:r>
            <a:r>
              <a:rPr lang="en-GB" sz="2000" dirty="0">
                <a:solidFill>
                  <a:srgbClr val="0F1111"/>
                </a:solidFill>
                <a:hlinkClick r:id="rId2"/>
              </a:rPr>
              <a:t>, A. (2023) </a:t>
            </a:r>
            <a:r>
              <a:rPr lang="en-GB" sz="2000" i="1" dirty="0">
                <a:solidFill>
                  <a:srgbClr val="0F1111"/>
                </a:solidFill>
                <a:hlinkClick r:id="rId2"/>
              </a:rPr>
              <a:t>Mentoring Teachers: Supporting Learning, Wellbeing and Retention. </a:t>
            </a:r>
            <a:r>
              <a:rPr lang="en-GB" sz="2000" dirty="0">
                <a:solidFill>
                  <a:srgbClr val="0F1111"/>
                </a:solidFill>
                <a:hlinkClick r:id="rId2"/>
              </a:rPr>
              <a:t>Routledge</a:t>
            </a:r>
            <a:r>
              <a:rPr lang="en-GB" sz="2000" dirty="0">
                <a:solidFill>
                  <a:srgbClr val="0F1111"/>
                </a:solidFill>
              </a:rPr>
              <a:t>.</a:t>
            </a:r>
          </a:p>
          <a:p>
            <a:pPr marL="0" indent="0"/>
            <a:endParaRPr lang="en-GB" sz="2000" i="1" dirty="0">
              <a:solidFill>
                <a:srgbClr val="0F1111"/>
              </a:solidFill>
            </a:endParaRPr>
          </a:p>
          <a:p>
            <a:pPr marL="0" indent="0"/>
            <a:r>
              <a:rPr lang="en-GB" sz="2000" u="sng" dirty="0">
                <a:hlinkClick r:id="rId3"/>
              </a:rPr>
              <a:t>Mentoring resources – Huddersfield</a:t>
            </a:r>
            <a:r>
              <a:rPr lang="en-GB" sz="2000" u="sng" dirty="0"/>
              <a:t> </a:t>
            </a:r>
          </a:p>
          <a:p>
            <a:pPr marL="0" indent="0"/>
            <a:endParaRPr lang="en-GB" sz="2000" u="sng" dirty="0">
              <a:hlinkClick r:id="rId4"/>
            </a:endParaRPr>
          </a:p>
          <a:p>
            <a:pPr marL="0" indent="0"/>
            <a:endParaRPr lang="en-GB" sz="2000" u="sng" dirty="0"/>
          </a:p>
          <a:p>
            <a:pPr marL="0" indent="0"/>
            <a:endParaRPr lang="en-GB" sz="2000" dirty="0"/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/>
              <a:t>Subject Specialist </a:t>
            </a:r>
            <a:r>
              <a:rPr lang="en-GB" sz="2000" dirty="0">
                <a:hlinkClick r:id="rId5"/>
              </a:rPr>
              <a:t>Pedagogy</a:t>
            </a:r>
            <a:r>
              <a:rPr lang="en-GB" sz="2000" dirty="0"/>
              <a:t> </a:t>
            </a:r>
          </a:p>
          <a:p>
            <a:pPr marL="0" indent="0"/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F103EA2-AAA9-7C30-A218-BC4FF8592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792" y="1454626"/>
            <a:ext cx="1588099" cy="2256291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3034AE6-84B0-6101-3874-9787374EB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997" y="2582772"/>
            <a:ext cx="2823271" cy="2009955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5A00CE0C-B3AC-4B2A-5959-D846ABA59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405" y="5019674"/>
            <a:ext cx="1561741" cy="16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D4B7-1345-646B-C3C5-6EC67DA3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becoming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being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trajectory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6923F-46FB-B358-E8A1-A0C25A65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3" y="1506898"/>
            <a:ext cx="8558890" cy="51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7160-A331-C00A-82DF-5CE0D7CF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Warmer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0463C-01A2-5DB1-9C5F-EBD04A74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50505"/>
            <a:ext cx="7848872" cy="3556989"/>
          </a:xfrm>
        </p:spPr>
        <p:txBody>
          <a:bodyPr/>
          <a:lstStyle/>
          <a:p>
            <a:pPr marL="179387" indent="0" algn="just">
              <a:lnSpc>
                <a:spcPct val="70000"/>
              </a:lnSpc>
              <a:buNone/>
            </a:pPr>
            <a:r>
              <a:rPr lang="en-GB" sz="2000" dirty="0"/>
              <a:t>In the </a:t>
            </a:r>
            <a:r>
              <a:rPr lang="en-GB" sz="2000" dirty="0" err="1"/>
              <a:t>chatstream</a:t>
            </a:r>
            <a:r>
              <a:rPr lang="en-GB" sz="2000" dirty="0"/>
              <a:t>, please record the following:</a:t>
            </a:r>
          </a:p>
          <a:p>
            <a:pPr marL="179387" indent="0" algn="just">
              <a:lnSpc>
                <a:spcPct val="70000"/>
              </a:lnSpc>
              <a:buNone/>
            </a:pPr>
            <a:endParaRPr lang="en-GB" sz="2000" dirty="0"/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what you are certain of regarding your role as a mentor </a:t>
            </a:r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what you would like more information on</a:t>
            </a:r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Arial" charset="0"/>
            </a:endParaRPr>
          </a:p>
          <a:p>
            <a:pPr marL="179387" indent="0" algn="just">
              <a:lnSpc>
                <a:spcPct val="70000"/>
              </a:lnSpc>
              <a:buNone/>
            </a:pPr>
            <a:r>
              <a:rPr lang="en-US" altLang="en-US" sz="2000" dirty="0">
                <a:latin typeface="Arial" charset="0"/>
              </a:rPr>
              <a:t>We will return to these points during the session.</a:t>
            </a:r>
          </a:p>
          <a:p>
            <a:pPr marL="179387" indent="0" algn="just">
              <a:lnSpc>
                <a:spcPct val="70000"/>
              </a:lnSpc>
              <a:buNone/>
            </a:pPr>
            <a:endParaRPr lang="en-US" altLang="en-US" sz="2000" dirty="0">
              <a:latin typeface="Arial" charset="0"/>
            </a:endParaRPr>
          </a:p>
          <a:p>
            <a:pPr marL="179387" indent="0" algn="just">
              <a:lnSpc>
                <a:spcPct val="70000"/>
              </a:lnSpc>
              <a:buNone/>
            </a:pPr>
            <a:r>
              <a:rPr lang="en-US" altLang="en-US" sz="2000" dirty="0">
                <a:latin typeface="Arial" charset="0"/>
              </a:rPr>
              <a:t>Also, please identify any benefits to being a mentor.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4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9190-AC39-7E3F-F79E-834ADA53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Benefits of being a mentor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46A4B-6E34-BA3A-01A6-A0F23770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383"/>
            <a:ext cx="11619225" cy="48644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Mentees add value to the </a:t>
            </a:r>
            <a:r>
              <a:rPr lang="en-US" sz="2000" dirty="0" err="1"/>
              <a:t>organisation</a:t>
            </a:r>
            <a:r>
              <a:rPr lang="en-US" sz="2000" dirty="0"/>
              <a:t> by participating in all aspects of practical pedagogical training, including diagnostic assessment, learning design, research-based teaching, in-class support, cover supervision and team-teaching.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Mentees can also share theoretical knowledge and aspects of current pedagogy with their mentors and the teaching team based on their recent academic experience.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Mentoring can also </a:t>
            </a:r>
            <a:r>
              <a:rPr lang="en-US" sz="2000" dirty="0" err="1">
                <a:solidFill>
                  <a:schemeClr val="tx1"/>
                </a:solidFill>
              </a:rPr>
              <a:t>maximise</a:t>
            </a:r>
            <a:r>
              <a:rPr lang="en-US" sz="2000" dirty="0">
                <a:solidFill>
                  <a:schemeClr val="tx1"/>
                </a:solidFill>
              </a:rPr>
              <a:t> your own professional competencies and contribute to your professional development. 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9104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BCB6-6F0F-DAC4-D7B9-B4F88C79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Information about the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087F-832E-CA77-52AF-4B55A9BB2DC5}"/>
              </a:ext>
            </a:extLst>
          </p:cNvPr>
          <p:cNvSpPr/>
          <p:nvPr/>
        </p:nvSpPr>
        <p:spPr>
          <a:xfrm>
            <a:off x="468000" y="1716236"/>
            <a:ext cx="8964488" cy="359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Service.                     	  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 Service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(Cert Ed)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Graduate 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(PGCE)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Graduate 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(PGCE)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Graduate Diploma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PGDipE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2A017-4D36-A493-4991-25396B37022A}"/>
              </a:ext>
            </a:extLst>
          </p:cNvPr>
          <p:cNvSpPr txBox="1"/>
          <p:nvPr/>
        </p:nvSpPr>
        <p:spPr>
          <a:xfrm>
            <a:off x="5085779" y="2664758"/>
            <a:ext cx="11346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13D6-2FF1-4F92-FAE4-1ED4FAF021BF}"/>
              </a:ext>
            </a:extLst>
          </p:cNvPr>
          <p:cNvSpPr txBox="1"/>
          <p:nvPr/>
        </p:nvSpPr>
        <p:spPr>
          <a:xfrm>
            <a:off x="7437623" y="3412207"/>
            <a:ext cx="10742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3B30E-680E-AFA5-B95B-D4F2F2ACC668}"/>
              </a:ext>
            </a:extLst>
          </p:cNvPr>
          <p:cNvSpPr txBox="1"/>
          <p:nvPr/>
        </p:nvSpPr>
        <p:spPr>
          <a:xfrm>
            <a:off x="6220477" y="4140814"/>
            <a:ext cx="27288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Modules 3 &amp; 4 Level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4E71B-7671-350F-B053-68000D8B79C4}"/>
              </a:ext>
            </a:extLst>
          </p:cNvPr>
          <p:cNvSpPr txBox="1"/>
          <p:nvPr/>
        </p:nvSpPr>
        <p:spPr>
          <a:xfrm>
            <a:off x="6246570" y="4916593"/>
            <a:ext cx="11094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3D7B8-6645-49E8-E1A2-8F107910290D}"/>
              </a:ext>
            </a:extLst>
          </p:cNvPr>
          <p:cNvSpPr txBox="1"/>
          <p:nvPr/>
        </p:nvSpPr>
        <p:spPr>
          <a:xfrm>
            <a:off x="5085779" y="1980481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Year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FD4A2-D7BD-9015-CEC5-C962DEBE5D02}"/>
              </a:ext>
            </a:extLst>
          </p:cNvPr>
          <p:cNvSpPr txBox="1"/>
          <p:nvPr/>
        </p:nvSpPr>
        <p:spPr>
          <a:xfrm>
            <a:off x="2021546" y="1980481"/>
            <a:ext cx="12961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Year PT</a:t>
            </a:r>
          </a:p>
        </p:txBody>
      </p:sp>
    </p:spTree>
    <p:extLst>
      <p:ext uri="{BB962C8B-B14F-4D97-AF65-F5344CB8AC3E}">
        <p14:creationId xmlns:p14="http://schemas.microsoft.com/office/powerpoint/2010/main" val="407371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108D-6B43-F1A5-95E8-ABBBA69E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Routes and awards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Tabl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D268E97-031B-78D0-1B37-DCA4A2C26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047" b="-2595"/>
          <a:stretch/>
        </p:blipFill>
        <p:spPr>
          <a:xfrm>
            <a:off x="468000" y="1620348"/>
            <a:ext cx="7513760" cy="5237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9EED5-201C-B00C-95BE-54279C8AC1B9}"/>
              </a:ext>
            </a:extLst>
          </p:cNvPr>
          <p:cNvSpPr txBox="1"/>
          <p:nvPr/>
        </p:nvSpPr>
        <p:spPr>
          <a:xfrm>
            <a:off x="2064640" y="2672244"/>
            <a:ext cx="11346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A33C-BC03-E460-81E2-5CD9BDC49E32}"/>
              </a:ext>
            </a:extLst>
          </p:cNvPr>
          <p:cNvSpPr txBox="1"/>
          <p:nvPr/>
        </p:nvSpPr>
        <p:spPr>
          <a:xfrm>
            <a:off x="3654649" y="2681536"/>
            <a:ext cx="10742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8DBBD-8B96-F1AB-66B4-D05061D09D44}"/>
              </a:ext>
            </a:extLst>
          </p:cNvPr>
          <p:cNvSpPr txBox="1"/>
          <p:nvPr/>
        </p:nvSpPr>
        <p:spPr>
          <a:xfrm>
            <a:off x="5088976" y="5438640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71826-D768-8678-BECE-765DC9541521}"/>
              </a:ext>
            </a:extLst>
          </p:cNvPr>
          <p:cNvSpPr txBox="1"/>
          <p:nvPr/>
        </p:nvSpPr>
        <p:spPr>
          <a:xfrm>
            <a:off x="4944960" y="6386701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C44965-B430-ACDA-A428-CF062B36B430}"/>
              </a:ext>
            </a:extLst>
          </p:cNvPr>
          <p:cNvSpPr txBox="1"/>
          <p:nvPr/>
        </p:nvSpPr>
        <p:spPr>
          <a:xfrm>
            <a:off x="6597985" y="2672244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</p:spTree>
    <p:extLst>
      <p:ext uri="{BB962C8B-B14F-4D97-AF65-F5344CB8AC3E}">
        <p14:creationId xmlns:p14="http://schemas.microsoft.com/office/powerpoint/2010/main" val="18900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1141-FA0B-EE6E-6B98-0D76C16E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trainees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1DABF8-7046-CD08-2BBC-ED87BB5D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10758488" cy="16358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Typically, are well-qualified in their specialist subject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Often have relevant experience of working in their specialist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They may have limited experience of teaching, although some may have been teaching or training for a considerable amount of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685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4_UG Recruitment Powerpoint Template 2020_DV2" id="{257E9C84-CBB5-5047-ABD7-1F5F48946684}" vid="{5889C800-F39B-3F48-ABBB-D818CEB52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2e1026-26bb-4131-a599-8d86529fb09b">
      <UserInfo>
        <DisplayName>Josie Henry</DisplayName>
        <AccountId>515</AccountId>
        <AccountType/>
      </UserInfo>
      <UserInfo>
        <DisplayName>Alexander Smith</DisplayName>
        <AccountId>516</AccountId>
        <AccountType/>
      </UserInfo>
      <UserInfo>
        <DisplayName>Katie Jagger</DisplayName>
        <AccountId>517</AccountId>
        <AccountType/>
      </UserInfo>
      <UserInfo>
        <DisplayName>Amanda Kenningley</DisplayName>
        <AccountId>15</AccountId>
        <AccountType/>
      </UserInfo>
      <UserInfo>
        <DisplayName>Julie Pink</DisplayName>
        <AccountId>16</AccountId>
        <AccountType/>
      </UserInfo>
      <UserInfo>
        <DisplayName>Katie Baron</DisplayName>
        <AccountId>360</AccountId>
        <AccountType/>
      </UserInfo>
      <UserInfo>
        <DisplayName>Sam Preest</DisplayName>
        <AccountId>556</AccountId>
        <AccountType/>
      </UserInfo>
      <UserInfo>
        <DisplayName>Sian Jones</DisplayName>
        <AccountId>540</AccountId>
        <AccountType/>
      </UserInfo>
      <UserInfo>
        <DisplayName>Thomas Davidson</DisplayName>
        <AccountId>535</AccountId>
        <AccountType/>
      </UserInfo>
    </SharedWithUsers>
    <TaxCatchAll xmlns="c42e1026-26bb-4131-a599-8d86529fb09b" xsi:nil="true"/>
    <lcf76f155ced4ddcb4097134ff3c332f xmlns="3a767ed7-e8a8-4c02-a32a-215b2a68f9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A48D8B34F1F43A64D288DCB97A185" ma:contentTypeVersion="18" ma:contentTypeDescription="Create a new document." ma:contentTypeScope="" ma:versionID="ba821a8ce74851ff2102dfc4bfb15fa4">
  <xsd:schema xmlns:xsd="http://www.w3.org/2001/XMLSchema" xmlns:xs="http://www.w3.org/2001/XMLSchema" xmlns:p="http://schemas.microsoft.com/office/2006/metadata/properties" xmlns:ns2="3a767ed7-e8a8-4c02-a32a-215b2a68f961" xmlns:ns3="c42e1026-26bb-4131-a599-8d86529fb09b" targetNamespace="http://schemas.microsoft.com/office/2006/metadata/properties" ma:root="true" ma:fieldsID="ac16b41ee85921e079cbf40199793317" ns2:_="" ns3:_="">
    <xsd:import namespace="3a767ed7-e8a8-4c02-a32a-215b2a68f961"/>
    <xsd:import namespace="c42e1026-26bb-4131-a599-8d86529fb0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67ed7-e8a8-4c02-a32a-215b2a68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3035b0a-854a-4967-9374-aa801ec2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e1026-26bb-4131-a599-8d86529fb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f23735-72a4-4189-ad74-7d6ecad8fbad}" ma:internalName="TaxCatchAll" ma:showField="CatchAllData" ma:web="c42e1026-26bb-4131-a599-8d86529fb0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DE57C-CD7A-4A85-9479-A3E48F9BA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A249B-D6B5-4E71-B69D-2F265546B851}">
  <ds:schemaRefs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c621ebae-a04b-4ad0-aaa2-c595c2829de0"/>
    <ds:schemaRef ds:uri="aaa9c101-bad9-4c50-887c-91a0931b40c0"/>
    <ds:schemaRef ds:uri="http://schemas.microsoft.com/office/2006/metadata/properties"/>
    <ds:schemaRef ds:uri="c42e1026-26bb-4131-a599-8d86529fb09b"/>
    <ds:schemaRef ds:uri="3a767ed7-e8a8-4c02-a32a-215b2a68f961"/>
  </ds:schemaRefs>
</ds:datastoreItem>
</file>

<file path=customXml/itemProps3.xml><?xml version="1.0" encoding="utf-8"?>
<ds:datastoreItem xmlns:ds="http://schemas.openxmlformats.org/officeDocument/2006/customXml" ds:itemID="{B3DB3E7F-B3BE-46BA-A7BD-194A501B3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67ed7-e8a8-4c02-a32a-215b2a68f961"/>
    <ds:schemaRef ds:uri="c42e1026-26bb-4131-a599-8d86529fb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3114_UG Recruitment Powerpoint Template 2020_DV3</Template>
  <TotalTime>230</TotalTime>
  <Words>2194</Words>
  <Application>Microsoft Office PowerPoint</Application>
  <PresentationFormat>Widescreen</PresentationFormat>
  <Paragraphs>249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Symbol</vt:lpstr>
      <vt:lpstr>Office Theme</vt:lpstr>
      <vt:lpstr>Mentor Training Lifelong Learning</vt:lpstr>
      <vt:lpstr>Overview of the session</vt:lpstr>
      <vt:lpstr>Our mission for ITE</vt:lpstr>
      <vt:lpstr>The becoming to being trajectory</vt:lpstr>
      <vt:lpstr>Warmer</vt:lpstr>
      <vt:lpstr>Benefits of being a mentor</vt:lpstr>
      <vt:lpstr>Information about the course</vt:lpstr>
      <vt:lpstr>Routes and awards</vt:lpstr>
      <vt:lpstr>The trainees </vt:lpstr>
      <vt:lpstr>Aims of the teaching practice</vt:lpstr>
      <vt:lpstr>Expectations of trainees  </vt:lpstr>
      <vt:lpstr>PowerPoint Presentation</vt:lpstr>
      <vt:lpstr>Standard requirements for assessment of practical teaching</vt:lpstr>
      <vt:lpstr>Teaching practice</vt:lpstr>
      <vt:lpstr>In addition, trainees should be encouraged to ……..</vt:lpstr>
      <vt:lpstr>PowerPoint Presentation</vt:lpstr>
      <vt:lpstr>The 4-stage typology of trainee development </vt:lpstr>
      <vt:lpstr>Four-stage representation of mentor support:  stage 1 - representation</vt:lpstr>
      <vt:lpstr>Stage 2: approximation</vt:lpstr>
      <vt:lpstr>Stage 3: enactment</vt:lpstr>
      <vt:lpstr>Stage 4: investigation </vt:lpstr>
      <vt:lpstr>Ways of mentoring </vt:lpstr>
      <vt:lpstr>Mentoring case studies </vt:lpstr>
      <vt:lpstr>Observation of trainees </vt:lpstr>
      <vt:lpstr>Observations and assessments  </vt:lpstr>
      <vt:lpstr>Signature pedagogies</vt:lpstr>
      <vt:lpstr>Signature pedagogies</vt:lpstr>
      <vt:lpstr>Potential problem areas </vt:lpstr>
      <vt:lpstr>Documentation: Personal Development Plan (PDP)</vt:lpstr>
      <vt:lpstr>E-portfolio (Pebblepad)</vt:lpstr>
      <vt:lpstr>OfSTED Inspections of Initial Teacher Training</vt:lpstr>
      <vt:lpstr>And finally… </vt:lpstr>
      <vt:lpstr>Further Resources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Amanda Kenningley</dc:creator>
  <cp:keywords/>
  <dc:description/>
  <cp:lastModifiedBy>Nena Skrbic</cp:lastModifiedBy>
  <cp:revision>67</cp:revision>
  <dcterms:created xsi:type="dcterms:W3CDTF">2020-12-11T13:01:56Z</dcterms:created>
  <dcterms:modified xsi:type="dcterms:W3CDTF">2024-01-22T23:59:17Z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0x010100E04A48D8B34F1F43A64D288DCB97A185</vt:lpwstr>
  </property>
  <property fmtid="{D5CDD505-2E9C-101B-9397-08002B2CF9AE}" pid="3" name="MediaServiceImageTags">
    <vt:lpwstr/>
  </property>
</Properties>
</file>